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29LT Bukra Bold" charset="1" panose="020B0804040000000004"/>
      <p:regular r:id="rId26"/>
    </p:embeddedFont>
    <p:embeddedFont>
      <p:font typeface="29LT Bukra" charset="1" panose="020B0504040000000004"/>
      <p:regular r:id="rId27"/>
    </p:embeddedFont>
    <p:embeddedFont>
      <p:font typeface="29LT Bukra Extra-Light" charset="1" panose="020B0304040000000004"/>
      <p:regular r:id="rId28"/>
    </p:embeddedFont>
    <p:embeddedFont>
      <p:font typeface="29LT Bukra Semi-Bold" charset="1" panose="020B07040400000000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png>
</file>

<file path=ppt/media/image5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console.groq.com/docs" TargetMode="External" Type="http://schemas.openxmlformats.org/officeDocument/2006/relationships/hyperlink"/><Relationship Id="rId3" Target="https://docs.python.org/3/library/tkinter.html" TargetMode="External" Type="http://schemas.openxmlformats.org/officeDocument/2006/relationships/hyperlink"/><Relationship Id="rId4" Target="https://www.tenable.com/products/nessus-vulnerability-scanner" TargetMode="External" Type="http://schemas.openxmlformats.org/officeDocument/2006/relationships/hyperlink"/><Relationship Id="rId5" Target="https://docs.python-requests.org/en/latest/" TargetMode="External" Type="http://schemas.openxmlformats.org/officeDocument/2006/relationships/hyperlink"/><Relationship Id="rId6" Target="https://docs.python.org/3/library/xml.etree.elementtree.html" TargetMode="External" Type="http://schemas.openxmlformats.org/officeDocument/2006/relationships/hyperlink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143500"/>
            <a:ext cx="18288000" cy="5100089"/>
            <a:chOff x="0" y="0"/>
            <a:chExt cx="4816593" cy="13432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343233"/>
            </a:xfrm>
            <a:custGeom>
              <a:avLst/>
              <a:gdLst/>
              <a:ahLst/>
              <a:cxnLst/>
              <a:rect r="r" b="b" t="t" l="l"/>
              <a:pathLst>
                <a:path h="13432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43233"/>
                  </a:lnTo>
                  <a:lnTo>
                    <a:pt x="0" y="1343233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4816593" cy="14670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144000" y="4663677"/>
            <a:ext cx="8995988" cy="2695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424"/>
              </a:lnSpc>
            </a:pPr>
            <a:r>
              <a:rPr lang="en-US" b="true" sz="13350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PROJECT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86952" y="3337791"/>
            <a:ext cx="9453036" cy="1925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09"/>
              </a:lnSpc>
            </a:pPr>
            <a:r>
              <a:rPr lang="en-US" b="true" sz="9499">
                <a:solidFill>
                  <a:srgbClr val="303030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GRADUATION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790802" y="710347"/>
            <a:ext cx="6896150" cy="8525346"/>
            <a:chOff x="0" y="0"/>
            <a:chExt cx="966873" cy="119529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66873" cy="1195294"/>
            </a:xfrm>
            <a:custGeom>
              <a:avLst/>
              <a:gdLst/>
              <a:ahLst/>
              <a:cxnLst/>
              <a:rect r="r" b="b" t="t" l="l"/>
              <a:pathLst>
                <a:path h="1195294" w="966873">
                  <a:moveTo>
                    <a:pt x="203200" y="0"/>
                  </a:moveTo>
                  <a:lnTo>
                    <a:pt x="966873" y="0"/>
                  </a:lnTo>
                  <a:lnTo>
                    <a:pt x="763673" y="1195294"/>
                  </a:lnTo>
                  <a:lnTo>
                    <a:pt x="0" y="1195294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-42634" t="0" r="-42634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000500" y="-4000500"/>
            <a:ext cx="10287000" cy="18288000"/>
            <a:chOff x="0" y="0"/>
            <a:chExt cx="2709333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4816592"/>
            </a:xfrm>
            <a:custGeom>
              <a:avLst/>
              <a:gdLst/>
              <a:ahLst/>
              <a:cxnLst/>
              <a:rect r="r" b="b" t="t" l="l"/>
              <a:pathLst>
                <a:path h="4816592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709333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237823" y="2280285"/>
            <a:ext cx="15812354" cy="5240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10"/>
              </a:lnSpc>
            </a:pPr>
            <a:r>
              <a:rPr lang="en-US" sz="9500" b="true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Chapter 3: </a:t>
            </a:r>
          </a:p>
          <a:p>
            <a:pPr algn="ctr" marL="0" indent="0" lvl="0">
              <a:lnSpc>
                <a:spcPts val="13110"/>
              </a:lnSpc>
              <a:spcBef>
                <a:spcPct val="0"/>
              </a:spcBef>
            </a:pPr>
            <a:r>
              <a:rPr lang="en-US" b="true" sz="9500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Chall</a:t>
            </a:r>
            <a:r>
              <a:rPr lang="en-US" b="true" sz="9500" u="none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enges and Solutions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-90108"/>
            <a:ext cx="18288000" cy="12710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3"/>
              </a:lnSpc>
            </a:pP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5.1Block Listing</a:t>
            </a:r>
          </a:p>
          <a:p>
            <a:pPr algn="l">
              <a:lnSpc>
                <a:spcPts val="6623"/>
              </a:lnSpc>
            </a:pP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No bl</a:t>
            </a: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ock listing feature is currently implemented, but future versions coul</a:t>
            </a: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d include</a:t>
            </a: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 ignoring certain CVEs or hosts.</a:t>
            </a:r>
          </a:p>
          <a:p>
            <a:pPr algn="l">
              <a:lnSpc>
                <a:spcPts val="6623"/>
              </a:lnSpc>
            </a:pPr>
          </a:p>
          <a:p>
            <a:pPr algn="l">
              <a:lnSpc>
                <a:spcPts val="6623"/>
              </a:lnSpc>
            </a:pP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5.2 </a:t>
            </a: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Real-Time</a:t>
            </a: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 Detection Integrat</a:t>
            </a: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ion</a:t>
            </a:r>
          </a:p>
          <a:p>
            <a:pPr algn="l">
              <a:lnSpc>
                <a:spcPts val="6623"/>
              </a:lnSpc>
            </a:pP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Currently, the tool works offline once the .</a:t>
            </a: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nessus</a:t>
            </a: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 file is loaded. Real-time detection integration is</a:t>
            </a: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 </a:t>
            </a: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not part of this version.</a:t>
            </a:r>
          </a:p>
          <a:p>
            <a:pPr algn="l">
              <a:lnSpc>
                <a:spcPts val="6623"/>
              </a:lnSpc>
            </a:pPr>
          </a:p>
          <a:p>
            <a:pPr algn="l">
              <a:lnSpc>
                <a:spcPts val="6623"/>
              </a:lnSpc>
            </a:pP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5.3GUI Responsiveness</a:t>
            </a:r>
          </a:p>
          <a:p>
            <a:pPr algn="l">
              <a:lnSpc>
                <a:spcPts val="6623"/>
              </a:lnSpc>
            </a:pP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Fixed by offloading API calls to background threads using Python’s thre</a:t>
            </a:r>
            <a:r>
              <a:rPr lang="en-US" sz="47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ading.</a:t>
            </a:r>
          </a:p>
          <a:p>
            <a:pPr algn="l">
              <a:lnSpc>
                <a:spcPts val="6623"/>
              </a:lnSpc>
            </a:pPr>
          </a:p>
          <a:p>
            <a:pPr algn="l">
              <a:lnSpc>
                <a:spcPts val="6623"/>
              </a:lnSpc>
            </a:pPr>
          </a:p>
          <a:p>
            <a:pPr algn="r" rtl="true">
              <a:lnSpc>
                <a:spcPts val="6623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000500" y="-4000500"/>
            <a:ext cx="10287000" cy="18288000"/>
            <a:chOff x="0" y="0"/>
            <a:chExt cx="2709333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4816592"/>
            </a:xfrm>
            <a:custGeom>
              <a:avLst/>
              <a:gdLst/>
              <a:ahLst/>
              <a:cxnLst/>
              <a:rect r="r" b="b" t="t" l="l"/>
              <a:pathLst>
                <a:path h="4816592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709333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929878"/>
            <a:ext cx="18288000" cy="809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28"/>
              </a:lnSpc>
            </a:pPr>
            <a:r>
              <a:rPr lang="en-US" sz="6469" b="true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5.4Tools</a:t>
            </a:r>
          </a:p>
          <a:p>
            <a:pPr algn="l" marL="1396794" indent="-698397" lvl="1">
              <a:lnSpc>
                <a:spcPts val="8928"/>
              </a:lnSpc>
              <a:buFont typeface="Arial"/>
              <a:buChar char="•"/>
            </a:pPr>
            <a:r>
              <a:rPr lang="en-US" b="true" sz="6469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Pyt</a:t>
            </a:r>
            <a:r>
              <a:rPr lang="en-US" b="true" sz="6469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hon 3.x</a:t>
            </a:r>
          </a:p>
          <a:p>
            <a:pPr algn="l" marL="1396794" indent="-698397" lvl="1">
              <a:lnSpc>
                <a:spcPts val="8928"/>
              </a:lnSpc>
              <a:buFont typeface="Arial"/>
              <a:buChar char="•"/>
            </a:pPr>
            <a:r>
              <a:rPr lang="en-US" b="true" sz="6469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Tkinter</a:t>
            </a:r>
          </a:p>
          <a:p>
            <a:pPr algn="l" marL="1396794" indent="-698397" lvl="1">
              <a:lnSpc>
                <a:spcPts val="8928"/>
              </a:lnSpc>
              <a:buFont typeface="Arial"/>
              <a:buChar char="•"/>
            </a:pPr>
            <a:r>
              <a:rPr lang="en-US" b="true" sz="6469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Groq API</a:t>
            </a:r>
          </a:p>
          <a:p>
            <a:pPr algn="l" marL="1396794" indent="-698397" lvl="1">
              <a:lnSpc>
                <a:spcPts val="892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6469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XML El</a:t>
            </a:r>
            <a:r>
              <a:rPr lang="en-US" b="true" sz="6469" u="none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ementTree</a:t>
            </a:r>
          </a:p>
          <a:p>
            <a:pPr algn="l" marL="1396794" indent="-698397" lvl="1">
              <a:lnSpc>
                <a:spcPts val="892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6469" u="none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Requests Library</a:t>
            </a:r>
          </a:p>
          <a:p>
            <a:pPr algn="l" marL="0" indent="0" lvl="0">
              <a:lnSpc>
                <a:spcPts val="892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-61533"/>
            <a:ext cx="18288000" cy="11124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5"/>
              </a:lnSpc>
            </a:pP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5.5 Programming and Libraries</a:t>
            </a:r>
          </a:p>
          <a:p>
            <a:pPr algn="l" marL="906777" indent="-453388" lvl="1">
              <a:lnSpc>
                <a:spcPts val="5795"/>
              </a:lnSpc>
              <a:buFont typeface="Arial"/>
              <a:buChar char="•"/>
            </a:pP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Language: Pyth</a:t>
            </a: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on</a:t>
            </a:r>
          </a:p>
          <a:p>
            <a:pPr algn="l" marL="906777" indent="-453388" lvl="1">
              <a:lnSpc>
                <a:spcPts val="5795"/>
              </a:lnSpc>
              <a:buFont typeface="Arial"/>
              <a:buChar char="•"/>
            </a:pP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GUI: Tkinter</a:t>
            </a:r>
          </a:p>
          <a:p>
            <a:pPr algn="l" marL="906777" indent="-453388" lvl="1">
              <a:lnSpc>
                <a:spcPts val="5795"/>
              </a:lnSpc>
              <a:buFont typeface="Arial"/>
              <a:buChar char="•"/>
            </a:pP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Networking: Requests</a:t>
            </a:r>
          </a:p>
          <a:p>
            <a:pPr algn="l" marL="906777" indent="-453388" lvl="1">
              <a:lnSpc>
                <a:spcPts val="5795"/>
              </a:lnSpc>
              <a:buFont typeface="Arial"/>
              <a:buChar char="•"/>
            </a:pP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Data Parsing: XML.ElementTree</a:t>
            </a:r>
          </a:p>
          <a:p>
            <a:pPr algn="l" marL="906777" indent="-453388" lvl="1">
              <a:lnSpc>
                <a:spcPts val="5795"/>
              </a:lnSpc>
              <a:buFont typeface="Arial"/>
              <a:buChar char="•"/>
            </a:pP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Concurre</a:t>
            </a: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ncy:</a:t>
            </a: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 Threading</a:t>
            </a:r>
          </a:p>
          <a:p>
            <a:pPr algn="l">
              <a:lnSpc>
                <a:spcPts val="5795"/>
              </a:lnSpc>
            </a:pPr>
          </a:p>
          <a:p>
            <a:pPr algn="l">
              <a:lnSpc>
                <a:spcPts val="5795"/>
              </a:lnSpc>
            </a:pP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5.6</a:t>
            </a: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 Development and Debugg</a:t>
            </a: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ing</a:t>
            </a:r>
          </a:p>
          <a:p>
            <a:pPr algn="l">
              <a:lnSpc>
                <a:spcPts val="5795"/>
              </a:lnSpc>
            </a:pP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Used standard Python debugging tech</a:t>
            </a: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niqu</a:t>
            </a: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es along with print statements</a:t>
            </a: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 a</a:t>
            </a: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nd unit tests to trace errors.</a:t>
            </a:r>
          </a:p>
          <a:p>
            <a:pPr algn="l">
              <a:lnSpc>
                <a:spcPts val="5795"/>
              </a:lnSpc>
            </a:pPr>
          </a:p>
          <a:p>
            <a:pPr algn="l">
              <a:lnSpc>
                <a:spcPts val="5795"/>
              </a:lnSpc>
            </a:pP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5.7 Platform</a:t>
            </a:r>
          </a:p>
          <a:p>
            <a:pPr algn="l">
              <a:lnSpc>
                <a:spcPts val="5795"/>
              </a:lnSpc>
            </a:pP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Developed and tested on Windows, but compatible with Linux and m</a:t>
            </a:r>
            <a:r>
              <a:rPr lang="en-US" sz="41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acOS.</a:t>
            </a:r>
          </a:p>
          <a:p>
            <a:pPr algn="r" rtl="true">
              <a:lnSpc>
                <a:spcPts val="5795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000500" y="-4000500"/>
            <a:ext cx="10287000" cy="18288000"/>
            <a:chOff x="0" y="0"/>
            <a:chExt cx="2709333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4816592"/>
            </a:xfrm>
            <a:custGeom>
              <a:avLst/>
              <a:gdLst/>
              <a:ahLst/>
              <a:cxnLst/>
              <a:rect r="r" b="b" t="t" l="l"/>
              <a:pathLst>
                <a:path h="4816592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709333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-247650"/>
            <a:ext cx="18288000" cy="11034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3"/>
              </a:lnSpc>
            </a:pPr>
            <a:r>
              <a:rPr lang="en-US" sz="47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5.8 Results and Evaluation</a:t>
            </a:r>
          </a:p>
          <a:p>
            <a:pPr algn="l">
              <a:lnSpc>
                <a:spcPts val="6623"/>
              </a:lnSpc>
            </a:pPr>
          </a:p>
          <a:p>
            <a:pPr algn="l">
              <a:lnSpc>
                <a:spcPts val="6623"/>
              </a:lnSpc>
            </a:pPr>
            <a:r>
              <a:rPr lang="en-US" sz="47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5.8.1 Achievements and Findings</a:t>
            </a:r>
          </a:p>
          <a:p>
            <a:pPr algn="l" marL="1036315" indent="-518158" lvl="1">
              <a:lnSpc>
                <a:spcPts val="6623"/>
              </a:lnSpc>
              <a:buFont typeface="Arial"/>
              <a:buChar char="•"/>
            </a:pPr>
            <a:r>
              <a:rPr lang="en-US" sz="47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Successfully built a usable tool for au</a:t>
            </a:r>
            <a:r>
              <a:rPr lang="en-US" sz="47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t</a:t>
            </a:r>
            <a:r>
              <a:rPr lang="en-US" sz="47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omating CVE remediation research.</a:t>
            </a:r>
          </a:p>
          <a:p>
            <a:pPr algn="l" marL="1036315" indent="-518158" lvl="1">
              <a:lnSpc>
                <a:spcPts val="6623"/>
              </a:lnSpc>
              <a:spcBef>
                <a:spcPct val="0"/>
              </a:spcBef>
              <a:buFont typeface="Arial"/>
              <a:buChar char="•"/>
            </a:pPr>
            <a:r>
              <a:rPr lang="en-US" sz="47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Reduced analyst wo</a:t>
            </a:r>
            <a:r>
              <a:rPr lang="en-US" sz="47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rkload by providing actionabl</a:t>
            </a:r>
            <a:r>
              <a:rPr lang="en-US" sz="4799" u="none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e insights.</a:t>
            </a:r>
          </a:p>
          <a:p>
            <a:pPr algn="l">
              <a:lnSpc>
                <a:spcPts val="6623"/>
              </a:lnSpc>
              <a:spcBef>
                <a:spcPct val="0"/>
              </a:spcBef>
            </a:pPr>
          </a:p>
          <a:p>
            <a:pPr algn="l">
              <a:lnSpc>
                <a:spcPts val="6623"/>
              </a:lnSpc>
              <a:spcBef>
                <a:spcPct val="0"/>
              </a:spcBef>
            </a:pPr>
            <a:r>
              <a:rPr lang="en-US" sz="4799" u="none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5.8.2 </a:t>
            </a:r>
            <a:r>
              <a:rPr lang="en-US" sz="4799" u="none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Future Directions</a:t>
            </a:r>
          </a:p>
          <a:p>
            <a:pPr algn="l" marL="1036315" indent="-518158" lvl="1">
              <a:lnSpc>
                <a:spcPts val="6623"/>
              </a:lnSpc>
              <a:spcBef>
                <a:spcPct val="0"/>
              </a:spcBef>
              <a:buFont typeface="Arial"/>
              <a:buChar char="•"/>
            </a:pPr>
            <a:r>
              <a:rPr lang="en-US" sz="4799" u="none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Add multi-languag</a:t>
            </a:r>
            <a:r>
              <a:rPr lang="en-US" sz="4799" u="none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e support.</a:t>
            </a:r>
          </a:p>
          <a:p>
            <a:pPr algn="l" marL="1036315" indent="-518158" lvl="1">
              <a:lnSpc>
                <a:spcPts val="6623"/>
              </a:lnSpc>
              <a:spcBef>
                <a:spcPct val="0"/>
              </a:spcBef>
              <a:buFont typeface="Arial"/>
              <a:buChar char="•"/>
            </a:pPr>
            <a:r>
              <a:rPr lang="en-US" sz="4799" u="none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Enable cloud-based scanning integration.</a:t>
            </a:r>
          </a:p>
          <a:p>
            <a:pPr algn="l" marL="1036315" indent="-518158" lvl="1">
              <a:lnSpc>
                <a:spcPts val="6623"/>
              </a:lnSpc>
              <a:spcBef>
                <a:spcPct val="0"/>
              </a:spcBef>
              <a:buFont typeface="Arial"/>
              <a:buChar char="•"/>
            </a:pPr>
            <a:r>
              <a:rPr lang="en-US" sz="4799" u="none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Build a web version using Flask or Django.</a:t>
            </a:r>
          </a:p>
          <a:p>
            <a:pPr algn="l" marL="0" indent="0" lvl="0">
              <a:lnSpc>
                <a:spcPts val="662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000500" y="-4000500"/>
            <a:ext cx="10287000" cy="18288000"/>
            <a:chOff x="0" y="0"/>
            <a:chExt cx="2709333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4816592"/>
            </a:xfrm>
            <a:custGeom>
              <a:avLst/>
              <a:gdLst/>
              <a:ahLst/>
              <a:cxnLst/>
              <a:rect r="r" b="b" t="t" l="l"/>
              <a:pathLst>
                <a:path h="4816592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709333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237823" y="3108960"/>
            <a:ext cx="15812354" cy="3583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10"/>
              </a:lnSpc>
            </a:pPr>
            <a:r>
              <a:rPr lang="en-US" sz="9500" b="true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Chapter 4: </a:t>
            </a:r>
          </a:p>
          <a:p>
            <a:pPr algn="ctr" marL="0" indent="0" lvl="0">
              <a:lnSpc>
                <a:spcPts val="13110"/>
              </a:lnSpc>
              <a:spcBef>
                <a:spcPct val="0"/>
              </a:spcBef>
            </a:pPr>
            <a:r>
              <a:rPr lang="en-US" b="true" sz="9500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C</a:t>
            </a:r>
            <a:r>
              <a:rPr lang="en-US" b="true" sz="9500" u="none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onclusion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-137733"/>
            <a:ext cx="18288000" cy="114761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41"/>
              </a:lnSpc>
            </a:pPr>
            <a:r>
              <a:rPr lang="en-US" sz="58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This project successfully bridges the gap between vulnerability scanning and remediation by leveraging AI to automate the</a:t>
            </a:r>
            <a:r>
              <a:rPr lang="en-US" sz="58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 interpretation of CVEs. The resulting application improves efficie</a:t>
            </a:r>
            <a:r>
              <a:rPr lang="en-US" sz="58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ncy,</a:t>
            </a:r>
            <a:r>
              <a:rPr lang="en-US" sz="58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 reduces human error, and provides valuable </a:t>
            </a:r>
            <a:r>
              <a:rPr lang="en-US" sz="58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insights directly from Nessus reports. While the current implement</a:t>
            </a:r>
            <a:r>
              <a:rPr lang="en-US" sz="58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atio</a:t>
            </a:r>
            <a:r>
              <a:rPr lang="en-US" sz="58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n is basic, it lays a strong foundation for future enhancements and broader adoption in cyberse</a:t>
            </a:r>
            <a:r>
              <a:rPr lang="en-US" sz="58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curity workflows.</a:t>
            </a:r>
          </a:p>
          <a:p>
            <a:pPr algn="r" rtl="true">
              <a:lnSpc>
                <a:spcPts val="8141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000500" y="-4000500"/>
            <a:ext cx="10287000" cy="18288000"/>
            <a:chOff x="0" y="0"/>
            <a:chExt cx="2709333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4816592"/>
            </a:xfrm>
            <a:custGeom>
              <a:avLst/>
              <a:gdLst/>
              <a:ahLst/>
              <a:cxnLst/>
              <a:rect r="r" b="b" t="t" l="l"/>
              <a:pathLst>
                <a:path h="4816592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709333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237823" y="2619375"/>
            <a:ext cx="15812354" cy="4048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600"/>
              </a:lnSpc>
              <a:spcBef>
                <a:spcPct val="0"/>
              </a:spcBef>
            </a:pPr>
            <a:r>
              <a:rPr lang="en-US" b="true" sz="20000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DEMO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000500" y="-4000500"/>
            <a:ext cx="10287000" cy="18288000"/>
            <a:chOff x="0" y="0"/>
            <a:chExt cx="2709333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4816592"/>
            </a:xfrm>
            <a:custGeom>
              <a:avLst/>
              <a:gdLst/>
              <a:ahLst/>
              <a:cxnLst/>
              <a:rect r="r" b="b" t="t" l="l"/>
              <a:pathLst>
                <a:path h="4816592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709333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-219075"/>
            <a:ext cx="18288000" cy="10655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33"/>
              </a:lnSpc>
            </a:pPr>
            <a:r>
              <a:rPr lang="en-US" sz="42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References</a:t>
            </a:r>
          </a:p>
          <a:p>
            <a:pPr algn="l" marL="928368" indent="-464184" lvl="1">
              <a:lnSpc>
                <a:spcPts val="5933"/>
              </a:lnSpc>
              <a:buAutoNum type="arabicPeriod" startAt="1"/>
            </a:pPr>
            <a:r>
              <a:rPr lang="en-US" sz="42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Groq API Documentation – </a:t>
            </a:r>
            <a:r>
              <a:rPr lang="en-US" sz="4299" u="sng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  <a:hlinkClick r:id="rId2" tooltip="https://console.groq.com/docs"/>
              </a:rPr>
              <a:t>Groq API Documentation – 5.8 Results and Evaluation</a:t>
            </a:r>
          </a:p>
          <a:p>
            <a:pPr algn="l" marL="928368" indent="-464184" lvl="1">
              <a:lnSpc>
                <a:spcPts val="5933"/>
              </a:lnSpc>
              <a:buAutoNum type="arabicPeriod" startAt="1"/>
            </a:pPr>
            <a:r>
              <a:rPr lang="en-US" sz="42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Tkinter Official Documentation – </a:t>
            </a:r>
            <a:r>
              <a:rPr lang="en-US" sz="4299" u="sng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  <a:hlinkClick r:id="rId3" tooltip="https://docs.python.org/3/library/tkinter.html"/>
              </a:rPr>
              <a:t>https://docs.python.org/3/library/tkinter.html</a:t>
            </a:r>
          </a:p>
          <a:p>
            <a:pPr algn="l" marL="928368" indent="-464184" lvl="1">
              <a:lnSpc>
                <a:spcPts val="5933"/>
              </a:lnSpc>
              <a:buAutoNum type="arabicPeriod" startAt="1"/>
            </a:pPr>
            <a:r>
              <a:rPr lang="en-US" sz="42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Nessus Report Format – </a:t>
            </a:r>
            <a:r>
              <a:rPr lang="en-US" sz="4299" u="sng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  <a:hlinkClick r:id="rId4" tooltip="https://www.tenable.com/products/nessus-vulnerability-scanner"/>
              </a:rPr>
              <a:t>https://www.tenable.com/products/nessus-vulnerability-scanner</a:t>
            </a:r>
          </a:p>
          <a:p>
            <a:pPr algn="l" marL="928368" indent="-464184" lvl="1">
              <a:lnSpc>
                <a:spcPts val="5933"/>
              </a:lnSpc>
              <a:buAutoNum type="arabicPeriod" startAt="1"/>
            </a:pPr>
            <a:r>
              <a:rPr lang="en-US" sz="42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Python Requests Library – </a:t>
            </a:r>
            <a:r>
              <a:rPr lang="en-US" sz="4299" u="sng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  <a:hlinkClick r:id="rId5" tooltip="https://docs.python-requests.org/en/latest/"/>
              </a:rPr>
              <a:t>https://docs.python-requests.org/en/latest/</a:t>
            </a:r>
          </a:p>
          <a:p>
            <a:pPr algn="l" marL="928368" indent="-464184" lvl="1">
              <a:lnSpc>
                <a:spcPts val="5933"/>
              </a:lnSpc>
              <a:buAutoNum type="arabicPeriod" startAt="1"/>
            </a:pPr>
            <a:r>
              <a:rPr lang="en-US" sz="42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XML Processing in Python – </a:t>
            </a:r>
            <a:r>
              <a:rPr lang="en-US" sz="4299" u="sng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  <a:hlinkClick r:id="rId6" tooltip="https://docs.python.org/3/library/xml.etree.elementtree.html"/>
              </a:rPr>
              <a:t>https://docs.python.org/3/library/xml.etree.elementtree.html</a:t>
            </a:r>
          </a:p>
          <a:p>
            <a:pPr algn="l">
              <a:lnSpc>
                <a:spcPts val="593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26970">
            <a:off x="9011630" y="4131618"/>
            <a:ext cx="1010965" cy="3608117"/>
            <a:chOff x="0" y="0"/>
            <a:chExt cx="327035" cy="11671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035" cy="1167181"/>
            </a:xfrm>
            <a:custGeom>
              <a:avLst/>
              <a:gdLst/>
              <a:ahLst/>
              <a:cxnLst/>
              <a:rect r="r" b="b" t="t" l="l"/>
              <a:pathLst>
                <a:path h="1167181" w="327035">
                  <a:moveTo>
                    <a:pt x="0" y="0"/>
                  </a:moveTo>
                  <a:lnTo>
                    <a:pt x="327035" y="0"/>
                  </a:lnTo>
                  <a:lnTo>
                    <a:pt x="327035" y="1167181"/>
                  </a:lnTo>
                  <a:lnTo>
                    <a:pt x="0" y="1167181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327035" cy="1186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531342" y="5643091"/>
            <a:ext cx="3793739" cy="48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9"/>
              </a:lnSpc>
              <a:spcBef>
                <a:spcPct val="0"/>
              </a:spcBef>
            </a:pPr>
            <a:r>
              <a:rPr lang="en-US" b="true" sz="2499">
                <a:solidFill>
                  <a:srgbClr val="ECE2DA"/>
                </a:solidFill>
                <a:latin typeface="29LT Bukra Semi-Bold"/>
                <a:ea typeface="29LT Bukra Semi-Bold"/>
                <a:cs typeface="29LT Bukra Semi-Bold"/>
                <a:sym typeface="29LT Bukra Semi-Bold"/>
              </a:rPr>
              <a:t>Omar Alaa Eldin</a:t>
            </a:r>
          </a:p>
        </p:txBody>
      </p:sp>
      <p:grpSp>
        <p:nvGrpSpPr>
          <p:cNvPr name="Group 6" id="6"/>
          <p:cNvGrpSpPr/>
          <p:nvPr/>
        </p:nvGrpSpPr>
        <p:grpSpPr>
          <a:xfrm rot="5426970">
            <a:off x="3815318" y="4130517"/>
            <a:ext cx="1010965" cy="3608117"/>
            <a:chOff x="0" y="0"/>
            <a:chExt cx="327035" cy="116718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27035" cy="1167181"/>
            </a:xfrm>
            <a:custGeom>
              <a:avLst/>
              <a:gdLst/>
              <a:ahLst/>
              <a:cxnLst/>
              <a:rect r="r" b="b" t="t" l="l"/>
              <a:pathLst>
                <a:path h="1167181" w="327035">
                  <a:moveTo>
                    <a:pt x="0" y="0"/>
                  </a:moveTo>
                  <a:lnTo>
                    <a:pt x="327035" y="0"/>
                  </a:lnTo>
                  <a:lnTo>
                    <a:pt x="327035" y="1167181"/>
                  </a:lnTo>
                  <a:lnTo>
                    <a:pt x="0" y="1167181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327035" cy="1186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423931" y="5641989"/>
            <a:ext cx="3793739" cy="48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9"/>
              </a:lnSpc>
              <a:spcBef>
                <a:spcPct val="0"/>
              </a:spcBef>
            </a:pPr>
            <a:r>
              <a:rPr lang="en-US" b="true" sz="2499">
                <a:solidFill>
                  <a:srgbClr val="ECE2DA"/>
                </a:solidFill>
                <a:latin typeface="29LT Bukra Semi-Bold"/>
                <a:ea typeface="29LT Bukra Semi-Bold"/>
                <a:cs typeface="29LT Bukra Semi-Bold"/>
                <a:sym typeface="29LT Bukra Semi-Bold"/>
              </a:rPr>
              <a:t>Abdelrahman Ayman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35030" y="1364123"/>
            <a:ext cx="13617940" cy="1925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0" indent="0" lvl="0">
              <a:lnSpc>
                <a:spcPts val="13110"/>
              </a:lnSpc>
              <a:spcBef>
                <a:spcPct val="0"/>
              </a:spcBef>
            </a:pPr>
            <a:r>
              <a:rPr lang="en-US" b="true" sz="9500">
                <a:solidFill>
                  <a:srgbClr val="303030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WORK TEAM</a:t>
            </a:r>
          </a:p>
        </p:txBody>
      </p:sp>
      <p:grpSp>
        <p:nvGrpSpPr>
          <p:cNvPr name="Group 11" id="11"/>
          <p:cNvGrpSpPr/>
          <p:nvPr/>
        </p:nvGrpSpPr>
        <p:grpSpPr>
          <a:xfrm rot="5426970">
            <a:off x="14119819" y="4130517"/>
            <a:ext cx="1010965" cy="3608117"/>
            <a:chOff x="0" y="0"/>
            <a:chExt cx="327035" cy="116718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27035" cy="1167181"/>
            </a:xfrm>
            <a:custGeom>
              <a:avLst/>
              <a:gdLst/>
              <a:ahLst/>
              <a:cxnLst/>
              <a:rect r="r" b="b" t="t" l="l"/>
              <a:pathLst>
                <a:path h="1167181" w="327035">
                  <a:moveTo>
                    <a:pt x="0" y="0"/>
                  </a:moveTo>
                  <a:lnTo>
                    <a:pt x="327035" y="0"/>
                  </a:lnTo>
                  <a:lnTo>
                    <a:pt x="327035" y="1167181"/>
                  </a:lnTo>
                  <a:lnTo>
                    <a:pt x="0" y="1167181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327035" cy="1186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2639531" y="5641989"/>
            <a:ext cx="3793739" cy="48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9"/>
              </a:lnSpc>
              <a:spcBef>
                <a:spcPct val="0"/>
              </a:spcBef>
            </a:pPr>
            <a:r>
              <a:rPr lang="en-US" b="true" sz="2499">
                <a:solidFill>
                  <a:srgbClr val="ECE2DA"/>
                </a:solidFill>
                <a:latin typeface="29LT Bukra Semi-Bold"/>
                <a:ea typeface="29LT Bukra Semi-Bold"/>
                <a:cs typeface="29LT Bukra Semi-Bold"/>
                <a:sym typeface="29LT Bukra Semi-Bold"/>
              </a:rPr>
              <a:t>Ali Mohamed Ali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69959" y="169959"/>
            <a:ext cx="10287000" cy="9947081"/>
            <a:chOff x="0" y="0"/>
            <a:chExt cx="2709333" cy="26198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2619807"/>
            </a:xfrm>
            <a:custGeom>
              <a:avLst/>
              <a:gdLst/>
              <a:ahLst/>
              <a:cxnLst/>
              <a:rect r="r" b="b" t="t" l="l"/>
              <a:pathLst>
                <a:path h="2619807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2619807"/>
                  </a:lnTo>
                  <a:lnTo>
                    <a:pt x="0" y="2619807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709333" cy="27436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947081" y="1562106"/>
            <a:ext cx="8340919" cy="6781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0"/>
              </a:lnSpc>
            </a:pPr>
            <a:r>
              <a:rPr lang="en-US" b="true" sz="7500">
                <a:solidFill>
                  <a:srgbClr val="303030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VULNERABILITY ASSESSMENT AND REMEDIATION PLAN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2751171"/>
            <a:ext cx="6817561" cy="5463379"/>
            <a:chOff x="0" y="0"/>
            <a:chExt cx="9090081" cy="728450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840456" y="-114300"/>
              <a:ext cx="1249625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80"/>
                </a:lnSpc>
              </a:pPr>
              <a:r>
                <a:rPr lang="en-US" b="true" sz="3400">
                  <a:solidFill>
                    <a:srgbClr val="ECE2DA"/>
                  </a:solidFill>
                  <a:latin typeface="29LT Bukra Bold"/>
                  <a:ea typeface="29LT Bukra Bold"/>
                  <a:cs typeface="29LT Bukra Bold"/>
                  <a:sym typeface="29LT Bukra Bold"/>
                </a:rPr>
                <a:t>1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7814321" y="948526"/>
              <a:ext cx="1249625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80"/>
                </a:lnSpc>
              </a:pPr>
              <a:r>
                <a:rPr lang="en-US" b="true" sz="3400">
                  <a:solidFill>
                    <a:srgbClr val="ECE2DA"/>
                  </a:solidFill>
                  <a:latin typeface="29LT Bukra Bold"/>
                  <a:ea typeface="29LT Bukra Bold"/>
                  <a:cs typeface="29LT Bukra Bold"/>
                  <a:sym typeface="29LT Bukra Bold"/>
                </a:rPr>
                <a:t>2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7840456" y="2123402"/>
              <a:ext cx="1249625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80"/>
                </a:lnSpc>
              </a:pPr>
              <a:r>
                <a:rPr lang="en-US" b="true" sz="3400">
                  <a:solidFill>
                    <a:srgbClr val="ECE2DA"/>
                  </a:solidFill>
                  <a:latin typeface="29LT Bukra Bold"/>
                  <a:ea typeface="29LT Bukra Bold"/>
                  <a:cs typeface="29LT Bukra Bold"/>
                  <a:sym typeface="29LT Bukra Bold"/>
                </a:rPr>
                <a:t>3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7840456" y="4242730"/>
              <a:ext cx="1249625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80"/>
                </a:lnSpc>
              </a:pPr>
              <a:r>
                <a:rPr lang="en-US" b="true" sz="3400">
                  <a:solidFill>
                    <a:srgbClr val="ECE2DA"/>
                  </a:solidFill>
                  <a:latin typeface="29LT Bukra Bold"/>
                  <a:ea typeface="29LT Bukra Bold"/>
                  <a:cs typeface="29LT Bukra Bold"/>
                  <a:sym typeface="29LT Bukra Bold"/>
                </a:rPr>
                <a:t>4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7840456" y="5350682"/>
              <a:ext cx="1249625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80"/>
                </a:lnSpc>
              </a:pPr>
              <a:r>
                <a:rPr lang="en-US" b="true" sz="3400">
                  <a:solidFill>
                    <a:srgbClr val="ECE2DA"/>
                  </a:solidFill>
                  <a:latin typeface="29LT Bukra Bold"/>
                  <a:ea typeface="29LT Bukra Bold"/>
                  <a:cs typeface="29LT Bukra Bold"/>
                  <a:sym typeface="29LT Bukra Bold"/>
                </a:rPr>
                <a:t>5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7840456" y="6484406"/>
              <a:ext cx="1249625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80"/>
                </a:lnSpc>
              </a:pPr>
              <a:r>
                <a:rPr lang="en-US" b="true" sz="3400">
                  <a:solidFill>
                    <a:srgbClr val="ECE2DA"/>
                  </a:solidFill>
                  <a:latin typeface="29LT Bukra Bold"/>
                  <a:ea typeface="29LT Bukra Bold"/>
                  <a:cs typeface="29LT Bukra Bold"/>
                  <a:sym typeface="29LT Bukra Bold"/>
                </a:rPr>
                <a:t>6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26135" y="-29750"/>
              <a:ext cx="7720671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ECE2DA"/>
                  </a:solidFill>
                  <a:latin typeface="29LT Bukra"/>
                  <a:ea typeface="29LT Bukra"/>
                  <a:cs typeface="29LT Bukra"/>
                  <a:sym typeface="29LT Bukra"/>
                </a:rPr>
                <a:t>Chapter 1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033076"/>
              <a:ext cx="7720671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ECE2DA"/>
                  </a:solidFill>
                  <a:latin typeface="29LT Bukra"/>
                  <a:ea typeface="29LT Bukra"/>
                  <a:cs typeface="29LT Bukra"/>
                  <a:sym typeface="29LT Bukra"/>
                </a:rPr>
                <a:t>Chapter 2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26135" y="2207952"/>
              <a:ext cx="7694536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4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ECE2DA"/>
                  </a:solidFill>
                  <a:latin typeface="29LT Bukra"/>
                  <a:ea typeface="29LT Bukra"/>
                  <a:cs typeface="29LT Bukra"/>
                  <a:sym typeface="29LT Bukra"/>
                </a:rPr>
                <a:t>Chapter 3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4327280"/>
              <a:ext cx="7720671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4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ECE2DA"/>
                  </a:solidFill>
                  <a:latin typeface="29LT Bukra"/>
                  <a:ea typeface="29LT Bukra"/>
                  <a:cs typeface="29LT Bukra"/>
                  <a:sym typeface="29LT Bukra"/>
                </a:rPr>
                <a:t>Chapter 4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5435232"/>
              <a:ext cx="7720671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4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ECE2DA"/>
                  </a:solidFill>
                  <a:latin typeface="29LT Bukra"/>
                  <a:ea typeface="29LT Bukra"/>
                  <a:cs typeface="29LT Bukra"/>
                  <a:sym typeface="29LT Bukra"/>
                </a:rPr>
                <a:t>DEMO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6568956"/>
              <a:ext cx="7720671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4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ECE2DA"/>
                  </a:solidFill>
                  <a:latin typeface="29LT Bukra"/>
                  <a:ea typeface="29LT Bukra"/>
                  <a:cs typeface="29LT Bukra"/>
                  <a:sym typeface="29LT Bukra"/>
                </a:rPr>
                <a:t>References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000500" y="-4000500"/>
            <a:ext cx="10287000" cy="18288000"/>
            <a:chOff x="0" y="0"/>
            <a:chExt cx="2709333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4816592"/>
            </a:xfrm>
            <a:custGeom>
              <a:avLst/>
              <a:gdLst/>
              <a:ahLst/>
              <a:cxnLst/>
              <a:rect r="r" b="b" t="t" l="l"/>
              <a:pathLst>
                <a:path h="4816592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709333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21057" y="3296026"/>
            <a:ext cx="10890520" cy="1925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0" indent="0" lvl="0">
              <a:lnSpc>
                <a:spcPts val="13110"/>
              </a:lnSpc>
              <a:spcBef>
                <a:spcPct val="0"/>
              </a:spcBef>
            </a:pPr>
            <a:r>
              <a:rPr lang="en-US" b="true" sz="9500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THANK YOU ALL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000500" y="-4000500"/>
            <a:ext cx="10287000" cy="18288000"/>
            <a:chOff x="0" y="0"/>
            <a:chExt cx="2709333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4816592"/>
            </a:xfrm>
            <a:custGeom>
              <a:avLst/>
              <a:gdLst/>
              <a:ahLst/>
              <a:cxnLst/>
              <a:rect r="r" b="b" t="t" l="l"/>
              <a:pathLst>
                <a:path h="4816592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709333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570510" y="3108960"/>
            <a:ext cx="7146981" cy="3583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110"/>
              </a:lnSpc>
              <a:spcBef>
                <a:spcPct val="0"/>
              </a:spcBef>
            </a:pPr>
            <a:r>
              <a:rPr lang="en-US" b="true" sz="9500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Chapter 1:</a:t>
            </a:r>
          </a:p>
          <a:p>
            <a:pPr algn="ctr" marL="0" indent="0" lvl="0">
              <a:lnSpc>
                <a:spcPts val="13110"/>
              </a:lnSpc>
              <a:spcBef>
                <a:spcPct val="0"/>
              </a:spcBef>
            </a:pPr>
            <a:r>
              <a:rPr lang="en-US" b="true" sz="9500" u="none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overview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609600"/>
            <a:ext cx="8032667" cy="3124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rtl="true">
              <a:lnSpc>
                <a:spcPts val="11454"/>
              </a:lnSpc>
            </a:pPr>
            <a:r>
              <a:rPr lang="en-US" b="true" sz="8300">
                <a:solidFill>
                  <a:srgbClr val="303030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PROJECT DESCRIPTION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793800" y="3556644"/>
            <a:ext cx="5444184" cy="6730356"/>
            <a:chOff x="0" y="0"/>
            <a:chExt cx="966873" cy="11952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66873" cy="1195294"/>
            </a:xfrm>
            <a:custGeom>
              <a:avLst/>
              <a:gdLst/>
              <a:ahLst/>
              <a:cxnLst/>
              <a:rect r="r" b="b" t="t" l="l"/>
              <a:pathLst>
                <a:path h="1195294" w="966873">
                  <a:moveTo>
                    <a:pt x="203200" y="0"/>
                  </a:moveTo>
                  <a:lnTo>
                    <a:pt x="966873" y="0"/>
                  </a:lnTo>
                  <a:lnTo>
                    <a:pt x="763673" y="1195294"/>
                  </a:lnTo>
                  <a:lnTo>
                    <a:pt x="0" y="1195294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0" t="-9151" r="0" b="-9151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843816" y="0"/>
            <a:ext cx="5444184" cy="6730356"/>
            <a:chOff x="0" y="0"/>
            <a:chExt cx="966873" cy="119529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66873" cy="1195294"/>
            </a:xfrm>
            <a:custGeom>
              <a:avLst/>
              <a:gdLst/>
              <a:ahLst/>
              <a:cxnLst/>
              <a:rect r="r" b="b" t="t" l="l"/>
              <a:pathLst>
                <a:path h="1195294" w="966873">
                  <a:moveTo>
                    <a:pt x="203200" y="0"/>
                  </a:moveTo>
                  <a:lnTo>
                    <a:pt x="966873" y="0"/>
                  </a:lnTo>
                  <a:lnTo>
                    <a:pt x="763673" y="1195294"/>
                  </a:lnTo>
                  <a:lnTo>
                    <a:pt x="0" y="1195294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l="-11812" t="0" r="-11812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0" y="4284748"/>
            <a:ext cx="7793800" cy="4973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585"/>
              </a:lnSpc>
              <a:spcBef>
                <a:spcPct val="0"/>
              </a:spcBef>
            </a:pPr>
            <a:r>
              <a:rPr lang="en-US" sz="2597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we have made a tool, This tool is designed to streamline the process of analyzing Nessus vulnerability scan reports by extracting Common Vulnerabilities and Exposures (CVEs) and querying an AI model (Groq's Llama3-70b-8192) for detailed remediation guidance tailored to the operating system of the affected host. The application provides a graphical user interface (GUI), allowing users to load reports, extract CVEs, send them to the AI API, view results, and export findings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26970">
            <a:off x="10016816" y="5046732"/>
            <a:ext cx="3607111" cy="3765556"/>
            <a:chOff x="0" y="0"/>
            <a:chExt cx="1166855" cy="1218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66855" cy="1218110"/>
            </a:xfrm>
            <a:custGeom>
              <a:avLst/>
              <a:gdLst/>
              <a:ahLst/>
              <a:cxnLst/>
              <a:rect r="r" b="b" t="t" l="l"/>
              <a:pathLst>
                <a:path h="1218110" w="1166855">
                  <a:moveTo>
                    <a:pt x="0" y="0"/>
                  </a:moveTo>
                  <a:lnTo>
                    <a:pt x="1166855" y="0"/>
                  </a:lnTo>
                  <a:lnTo>
                    <a:pt x="1166855" y="1218110"/>
                  </a:lnTo>
                  <a:lnTo>
                    <a:pt x="0" y="1218110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166855" cy="1313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5426970">
            <a:off x="552470" y="5078993"/>
            <a:ext cx="3607111" cy="3765556"/>
            <a:chOff x="0" y="0"/>
            <a:chExt cx="1166855" cy="12181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66855" cy="1218110"/>
            </a:xfrm>
            <a:custGeom>
              <a:avLst/>
              <a:gdLst/>
              <a:ahLst/>
              <a:cxnLst/>
              <a:rect r="r" b="b" t="t" l="l"/>
              <a:pathLst>
                <a:path h="1218110" w="1166855">
                  <a:moveTo>
                    <a:pt x="0" y="0"/>
                  </a:moveTo>
                  <a:lnTo>
                    <a:pt x="1166855" y="0"/>
                  </a:lnTo>
                  <a:lnTo>
                    <a:pt x="1166855" y="1218110"/>
                  </a:lnTo>
                  <a:lnTo>
                    <a:pt x="0" y="1218110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0"/>
              <a:ext cx="1166855" cy="1313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5426970">
            <a:off x="5299152" y="5078993"/>
            <a:ext cx="3607111" cy="3765556"/>
            <a:chOff x="0" y="0"/>
            <a:chExt cx="1166855" cy="121811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66855" cy="1218110"/>
            </a:xfrm>
            <a:custGeom>
              <a:avLst/>
              <a:gdLst/>
              <a:ahLst/>
              <a:cxnLst/>
              <a:rect r="r" b="b" t="t" l="l"/>
              <a:pathLst>
                <a:path h="1218110" w="1166855">
                  <a:moveTo>
                    <a:pt x="0" y="0"/>
                  </a:moveTo>
                  <a:lnTo>
                    <a:pt x="1166855" y="0"/>
                  </a:lnTo>
                  <a:lnTo>
                    <a:pt x="1166855" y="1218110"/>
                  </a:lnTo>
                  <a:lnTo>
                    <a:pt x="0" y="1218110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0"/>
              <a:ext cx="1166855" cy="1313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245463" y="2919010"/>
            <a:ext cx="1714488" cy="1714488"/>
          </a:xfrm>
          <a:custGeom>
            <a:avLst/>
            <a:gdLst/>
            <a:ahLst/>
            <a:cxnLst/>
            <a:rect r="r" b="b" t="t" l="l"/>
            <a:pathLst>
              <a:path h="1714488" w="1714488">
                <a:moveTo>
                  <a:pt x="0" y="0"/>
                </a:moveTo>
                <a:lnTo>
                  <a:pt x="1714488" y="0"/>
                </a:lnTo>
                <a:lnTo>
                  <a:pt x="1714488" y="1714488"/>
                </a:lnTo>
                <a:lnTo>
                  <a:pt x="0" y="17144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0" y="-16553"/>
            <a:ext cx="18288000" cy="1437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8"/>
              </a:lnSpc>
            </a:pPr>
            <a:r>
              <a:rPr lang="en-US" b="true" sz="7100">
                <a:solidFill>
                  <a:srgbClr val="303030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PROBLEMS THAT THE TOOL WILL FIX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04591" y="6546030"/>
            <a:ext cx="3360904" cy="1239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53"/>
              </a:lnSpc>
              <a:spcBef>
                <a:spcPct val="0"/>
              </a:spcBef>
            </a:pPr>
            <a:r>
              <a:rPr lang="en-US" sz="3299">
                <a:solidFill>
                  <a:srgbClr val="ECE2DA"/>
                </a:solidFill>
                <a:latin typeface="29LT Bukra Extra-Light"/>
                <a:ea typeface="29LT Bukra Extra-Light"/>
                <a:cs typeface="29LT Bukra Extra-Light"/>
                <a:sym typeface="29LT Bukra Extra-Light"/>
              </a:rPr>
              <a:t>Manual Analysis Burden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933027" y="5254043"/>
            <a:ext cx="3793739" cy="866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49"/>
              </a:lnSpc>
              <a:spcBef>
                <a:spcPct val="0"/>
              </a:spcBef>
            </a:pPr>
            <a:r>
              <a:rPr lang="en-US" sz="44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05838" y="5264397"/>
            <a:ext cx="3793739" cy="866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49"/>
              </a:lnSpc>
              <a:spcBef>
                <a:spcPct val="0"/>
              </a:spcBef>
            </a:pPr>
            <a:r>
              <a:rPr lang="en-US" sz="44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88174" y="5242490"/>
            <a:ext cx="3793739" cy="866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49"/>
              </a:lnSpc>
              <a:spcBef>
                <a:spcPct val="0"/>
              </a:spcBef>
            </a:pPr>
            <a:r>
              <a:rPr lang="en-US" sz="44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427018" y="5959723"/>
            <a:ext cx="3360904" cy="2382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53"/>
              </a:lnSpc>
              <a:spcBef>
                <a:spcPct val="0"/>
              </a:spcBef>
            </a:pPr>
            <a:r>
              <a:rPr lang="en-US" sz="3299">
                <a:solidFill>
                  <a:srgbClr val="ECE2DA"/>
                </a:solidFill>
                <a:latin typeface="29LT Bukra Extra-Light"/>
                <a:ea typeface="29LT Bukra Extra-Light"/>
                <a:cs typeface="29LT Bukra Extra-Light"/>
                <a:sym typeface="29LT Bukra Extra-Light"/>
              </a:rPr>
              <a:t>Time-Consuming Remediation Research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171152" y="6207754"/>
            <a:ext cx="3360904" cy="1810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53"/>
              </a:lnSpc>
              <a:spcBef>
                <a:spcPct val="0"/>
              </a:spcBef>
            </a:pPr>
            <a:r>
              <a:rPr lang="en-US" sz="3299">
                <a:solidFill>
                  <a:srgbClr val="ECE2DA"/>
                </a:solidFill>
                <a:latin typeface="29LT Bukra Extra-Light"/>
                <a:ea typeface="29LT Bukra Extra-Light"/>
                <a:cs typeface="29LT Bukra Extra-Light"/>
                <a:sym typeface="29LT Bukra Extra-Light"/>
              </a:rPr>
              <a:t>Lack of Contextual Guidance </a:t>
            </a:r>
          </a:p>
        </p:txBody>
      </p:sp>
      <p:grpSp>
        <p:nvGrpSpPr>
          <p:cNvPr name="Group 19" id="19"/>
          <p:cNvGrpSpPr/>
          <p:nvPr/>
        </p:nvGrpSpPr>
        <p:grpSpPr>
          <a:xfrm rot="5426970">
            <a:off x="14308028" y="5078993"/>
            <a:ext cx="3607111" cy="3765556"/>
            <a:chOff x="0" y="0"/>
            <a:chExt cx="1166855" cy="121811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66855" cy="1218110"/>
            </a:xfrm>
            <a:custGeom>
              <a:avLst/>
              <a:gdLst/>
              <a:ahLst/>
              <a:cxnLst/>
              <a:rect r="r" b="b" t="t" l="l"/>
              <a:pathLst>
                <a:path h="1218110" w="1166855">
                  <a:moveTo>
                    <a:pt x="0" y="0"/>
                  </a:moveTo>
                  <a:lnTo>
                    <a:pt x="1166855" y="0"/>
                  </a:lnTo>
                  <a:lnTo>
                    <a:pt x="1166855" y="1218110"/>
                  </a:lnTo>
                  <a:lnTo>
                    <a:pt x="0" y="1218110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95250"/>
              <a:ext cx="1166855" cy="1313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4214714" y="5264397"/>
            <a:ext cx="3793739" cy="866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49"/>
              </a:lnSpc>
              <a:spcBef>
                <a:spcPct val="0"/>
              </a:spcBef>
            </a:pPr>
            <a:r>
              <a:rPr lang="en-US" sz="44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431132" y="6493504"/>
            <a:ext cx="3360904" cy="1239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53"/>
              </a:lnSpc>
              <a:spcBef>
                <a:spcPct val="0"/>
              </a:spcBef>
            </a:pPr>
            <a:r>
              <a:rPr lang="en-US" sz="3299">
                <a:solidFill>
                  <a:srgbClr val="ECE2DA"/>
                </a:solidFill>
                <a:latin typeface="29LT Bukra Extra-Light"/>
                <a:ea typeface="29LT Bukra Extra-Light"/>
                <a:cs typeface="29LT Bukra Extra-Light"/>
                <a:sym typeface="29LT Bukra Extra-Light"/>
              </a:rPr>
              <a:t>Need for Rapid Reporting 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1527799" y="2819412"/>
            <a:ext cx="1714488" cy="1714488"/>
          </a:xfrm>
          <a:custGeom>
            <a:avLst/>
            <a:gdLst/>
            <a:ahLst/>
            <a:cxnLst/>
            <a:rect r="r" b="b" t="t" l="l"/>
            <a:pathLst>
              <a:path h="1714488" w="1714488">
                <a:moveTo>
                  <a:pt x="0" y="0"/>
                </a:moveTo>
                <a:lnTo>
                  <a:pt x="1714488" y="0"/>
                </a:lnTo>
                <a:lnTo>
                  <a:pt x="1714488" y="1714488"/>
                </a:lnTo>
                <a:lnTo>
                  <a:pt x="0" y="17144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5254340" y="2919010"/>
            <a:ext cx="1714488" cy="1714488"/>
          </a:xfrm>
          <a:custGeom>
            <a:avLst/>
            <a:gdLst/>
            <a:ahLst/>
            <a:cxnLst/>
            <a:rect r="r" b="b" t="t" l="l"/>
            <a:pathLst>
              <a:path h="1714488" w="1714488">
                <a:moveTo>
                  <a:pt x="0" y="0"/>
                </a:moveTo>
                <a:lnTo>
                  <a:pt x="1714488" y="0"/>
                </a:lnTo>
                <a:lnTo>
                  <a:pt x="1714488" y="1714488"/>
                </a:lnTo>
                <a:lnTo>
                  <a:pt x="0" y="17144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1112726" y="3043026"/>
            <a:ext cx="1714488" cy="1714488"/>
          </a:xfrm>
          <a:custGeom>
            <a:avLst/>
            <a:gdLst/>
            <a:ahLst/>
            <a:cxnLst/>
            <a:rect r="r" b="b" t="t" l="l"/>
            <a:pathLst>
              <a:path h="1714488" w="1714488">
                <a:moveTo>
                  <a:pt x="0" y="0"/>
                </a:moveTo>
                <a:lnTo>
                  <a:pt x="1714488" y="0"/>
                </a:lnTo>
                <a:lnTo>
                  <a:pt x="1714488" y="1714488"/>
                </a:lnTo>
                <a:lnTo>
                  <a:pt x="0" y="17144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000500" y="-4000500"/>
            <a:ext cx="10287000" cy="18288000"/>
            <a:chOff x="0" y="0"/>
            <a:chExt cx="2709333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4816592"/>
            </a:xfrm>
            <a:custGeom>
              <a:avLst/>
              <a:gdLst/>
              <a:ahLst/>
              <a:cxnLst/>
              <a:rect r="r" b="b" t="t" l="l"/>
              <a:pathLst>
                <a:path h="4816592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709333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446946" y="1451610"/>
            <a:ext cx="15394108" cy="6898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110"/>
              </a:lnSpc>
              <a:spcBef>
                <a:spcPct val="0"/>
              </a:spcBef>
            </a:pPr>
            <a:r>
              <a:rPr lang="en-US" b="true" sz="9500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Chapter 2:</a:t>
            </a:r>
          </a:p>
          <a:p>
            <a:pPr algn="ctr" marL="0" indent="0" lvl="0">
              <a:lnSpc>
                <a:spcPts val="13110"/>
              </a:lnSpc>
              <a:spcBef>
                <a:spcPct val="0"/>
              </a:spcBef>
            </a:pPr>
            <a:r>
              <a:rPr lang="en-US" b="true" sz="9500" u="none">
                <a:solidFill>
                  <a:srgbClr val="ECE2DA"/>
                </a:solidFill>
                <a:latin typeface="29LT Bukra Bold"/>
                <a:ea typeface="29LT Bukra Bold"/>
                <a:cs typeface="29LT Bukra Bold"/>
                <a:sym typeface="29LT Bukra Bold"/>
              </a:rPr>
              <a:t>Design, Implementation, and Testing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7384936" y="-7384936"/>
            <a:ext cx="3518128" cy="18288000"/>
            <a:chOff x="0" y="0"/>
            <a:chExt cx="926585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26585" cy="4816592"/>
            </a:xfrm>
            <a:custGeom>
              <a:avLst/>
              <a:gdLst/>
              <a:ahLst/>
              <a:cxnLst/>
              <a:rect r="r" b="b" t="t" l="l"/>
              <a:pathLst>
                <a:path h="4816592" w="926585">
                  <a:moveTo>
                    <a:pt x="0" y="0"/>
                  </a:moveTo>
                  <a:lnTo>
                    <a:pt x="926585" y="0"/>
                  </a:lnTo>
                  <a:lnTo>
                    <a:pt x="926585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926585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-28602"/>
            <a:ext cx="18288000" cy="3490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3"/>
              </a:lnSpc>
            </a:pPr>
            <a:r>
              <a:rPr lang="en-US" sz="47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2.1: This chapter discusses the design methodology, implementation strategy, and testing phases involved in developing the Nessus-to-Groq integration tool.</a:t>
            </a:r>
          </a:p>
          <a:p>
            <a:pPr algn="r" rtl="true">
              <a:lnSpc>
                <a:spcPts val="6623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0" y="3649125"/>
            <a:ext cx="18288000" cy="3594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19"/>
              </a:lnSpc>
            </a:pPr>
            <a:r>
              <a:rPr lang="en-US" sz="39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2.2 Software Development Approach</a:t>
            </a:r>
          </a:p>
          <a:p>
            <a:pPr algn="l">
              <a:lnSpc>
                <a:spcPts val="5519"/>
              </a:lnSpc>
            </a:pPr>
            <a:r>
              <a:rPr lang="en-US" sz="3999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The software was developed using a lightweight Agile approach , focusing on iterative development and rapid prototyping to ensure responsiveness and usability.</a:t>
            </a:r>
          </a:p>
          <a:p>
            <a:pPr algn="l">
              <a:lnSpc>
                <a:spcPts val="55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5400000">
            <a:off x="7384936" y="-616064"/>
            <a:ext cx="3518128" cy="18288000"/>
            <a:chOff x="0" y="0"/>
            <a:chExt cx="926585" cy="481659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26585" cy="4816592"/>
            </a:xfrm>
            <a:custGeom>
              <a:avLst/>
              <a:gdLst/>
              <a:ahLst/>
              <a:cxnLst/>
              <a:rect r="r" b="b" t="t" l="l"/>
              <a:pathLst>
                <a:path h="4816592" w="926585">
                  <a:moveTo>
                    <a:pt x="0" y="0"/>
                  </a:moveTo>
                  <a:lnTo>
                    <a:pt x="926585" y="0"/>
                  </a:lnTo>
                  <a:lnTo>
                    <a:pt x="926585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23825"/>
              <a:ext cx="926585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0" y="6861372"/>
            <a:ext cx="18288000" cy="4168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81"/>
              </a:lnSpc>
            </a:pPr>
            <a:r>
              <a:rPr lang="en-US" sz="38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2.3 Used Approach</a:t>
            </a:r>
          </a:p>
          <a:p>
            <a:pPr algn="l">
              <a:lnSpc>
                <a:spcPts val="5381"/>
              </a:lnSpc>
            </a:pPr>
            <a:r>
              <a:rPr lang="en-US" sz="38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An Agile-inspired Waterfall hybrid model was used:</a:t>
            </a:r>
          </a:p>
          <a:p>
            <a:pPr algn="l">
              <a:lnSpc>
                <a:spcPts val="5381"/>
              </a:lnSpc>
            </a:pPr>
            <a:r>
              <a:rPr lang="en-US" sz="38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Initial planning and requirement gathering.</a:t>
            </a:r>
          </a:p>
          <a:p>
            <a:pPr algn="l">
              <a:lnSpc>
                <a:spcPts val="5381"/>
              </a:lnSpc>
            </a:pPr>
            <a:r>
              <a:rPr lang="en-US" sz="38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GUI and core logic development in parallel.</a:t>
            </a:r>
          </a:p>
          <a:p>
            <a:pPr algn="l">
              <a:lnSpc>
                <a:spcPts val="5381"/>
              </a:lnSpc>
            </a:pPr>
            <a:r>
              <a:rPr lang="en-US" sz="38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Continuous testing during development cycles.</a:t>
            </a:r>
          </a:p>
          <a:p>
            <a:pPr algn="r" rtl="true">
              <a:lnSpc>
                <a:spcPts val="5381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2357437" y="2357438"/>
            <a:ext cx="10287000" cy="5572125"/>
            <a:chOff x="0" y="0"/>
            <a:chExt cx="2709333" cy="146755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1467556"/>
            </a:xfrm>
            <a:custGeom>
              <a:avLst/>
              <a:gdLst/>
              <a:ahLst/>
              <a:cxnLst/>
              <a:rect r="r" b="b" t="t" l="l"/>
              <a:pathLst>
                <a:path h="1467556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1467556"/>
                  </a:lnTo>
                  <a:lnTo>
                    <a:pt x="0" y="1467556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709333" cy="1591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-209550"/>
            <a:ext cx="5263515" cy="10547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19"/>
              </a:lnSpc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2.4 (1)-Justification of the Used Approach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(2)-</a:t>
            </a: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Allows flexibility t</a:t>
            </a: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o refine features during development.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(3)-Facilitates early detection of bugs in UI and API integration.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(4)-Enables incremental improvements without reworking the entire codebase.</a:t>
            </a:r>
          </a:p>
        </p:txBody>
      </p:sp>
      <p:grpSp>
        <p:nvGrpSpPr>
          <p:cNvPr name="Group 6" id="6"/>
          <p:cNvGrpSpPr/>
          <p:nvPr/>
        </p:nvGrpSpPr>
        <p:grpSpPr>
          <a:xfrm rot="5400000">
            <a:off x="4000500" y="2357438"/>
            <a:ext cx="10287000" cy="5572125"/>
            <a:chOff x="0" y="0"/>
            <a:chExt cx="2709333" cy="146755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3" cy="1467556"/>
            </a:xfrm>
            <a:custGeom>
              <a:avLst/>
              <a:gdLst/>
              <a:ahLst/>
              <a:cxnLst/>
              <a:rect r="r" b="b" t="t" l="l"/>
              <a:pathLst>
                <a:path h="1467556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1467556"/>
                  </a:lnTo>
                  <a:lnTo>
                    <a:pt x="0" y="1467556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23825"/>
              <a:ext cx="2709333" cy="1591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5400000">
            <a:off x="10358438" y="2357438"/>
            <a:ext cx="10287000" cy="5572125"/>
            <a:chOff x="0" y="0"/>
            <a:chExt cx="2709333" cy="146755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09333" cy="1467556"/>
            </a:xfrm>
            <a:custGeom>
              <a:avLst/>
              <a:gdLst/>
              <a:ahLst/>
              <a:cxnLst/>
              <a:rect r="r" b="b" t="t" l="l"/>
              <a:pathLst>
                <a:path h="1467556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1467556"/>
                  </a:lnTo>
                  <a:lnTo>
                    <a:pt x="0" y="1467556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23825"/>
              <a:ext cx="2709333" cy="1591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6357938" y="-209550"/>
            <a:ext cx="5263765" cy="10547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19"/>
              </a:lnSpc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2.5  (1)-Phases of the Chosen Model Approach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(2)-</a:t>
            </a: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R</a:t>
            </a: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equi</a:t>
            </a: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rement Gathering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(3)-UI Design &amp; Planning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(4)-Parsing Logic Implementation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(5)-API Integration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(6)-Testing and Debugging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(7)-Final Packaging and Documentation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2715875" y="-209550"/>
            <a:ext cx="5263765" cy="9852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19"/>
              </a:lnSpc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2.6 Why It Is Better Than Other Approach</a:t>
            </a: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es?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Mo</a:t>
            </a: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re adaptable than pure Waterfall.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Simpler than full Scrum but still supports iterative improvement.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  <a:r>
              <a:rPr lang="en-US" sz="39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Suitable for small-scale applications with clear functional goals.</a:t>
            </a:r>
          </a:p>
          <a:p>
            <a:pPr algn="l">
              <a:lnSpc>
                <a:spcPts val="55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ECE2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7994363" y="-7994363"/>
            <a:ext cx="2299274" cy="18288000"/>
            <a:chOff x="0" y="0"/>
            <a:chExt cx="605570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05570" cy="4816592"/>
            </a:xfrm>
            <a:custGeom>
              <a:avLst/>
              <a:gdLst/>
              <a:ahLst/>
              <a:cxnLst/>
              <a:rect r="r" b="b" t="t" l="l"/>
              <a:pathLst>
                <a:path h="4816592" w="605570">
                  <a:moveTo>
                    <a:pt x="0" y="0"/>
                  </a:moveTo>
                  <a:lnTo>
                    <a:pt x="605570" y="0"/>
                  </a:lnTo>
                  <a:lnTo>
                    <a:pt x="605570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605570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-171450"/>
            <a:ext cx="18288000" cy="3046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1"/>
              </a:lnSpc>
            </a:pPr>
            <a:r>
              <a:rPr lang="en-US" sz="33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2.7 Alternative Approach</a:t>
            </a:r>
          </a:p>
          <a:p>
            <a:pPr algn="l">
              <a:lnSpc>
                <a:spcPts val="4691"/>
              </a:lnSpc>
            </a:pPr>
            <a:r>
              <a:rPr lang="en-US" sz="33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A pure Waterfall model could have been used, which would involve completing one phase before moving to the next. However, this would delay feedback and bug fixing until later stages.</a:t>
            </a:r>
          </a:p>
          <a:p>
            <a:pPr algn="r" rtl="true">
              <a:lnSpc>
                <a:spcPts val="4691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0" y="2127824"/>
            <a:ext cx="18288000" cy="2455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2"/>
              </a:lnSpc>
            </a:pPr>
            <a:r>
              <a:rPr lang="en-US" sz="3400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2.8 Changes in Design</a:t>
            </a:r>
          </a:p>
          <a:p>
            <a:pPr algn="l">
              <a:lnSpc>
                <a:spcPts val="4692"/>
              </a:lnSpc>
            </a:pPr>
            <a:r>
              <a:rPr lang="en-US" sz="3400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Initially, the plan included using OpenAI’s GPT directly, but due to cost constraints, Groq was chosen as a free alternative offering similar capabilities.</a:t>
            </a:r>
          </a:p>
          <a:p>
            <a:pPr algn="l">
              <a:lnSpc>
                <a:spcPts val="4692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5400000">
            <a:off x="7640895" y="-3632447"/>
            <a:ext cx="3006209" cy="18288000"/>
            <a:chOff x="0" y="0"/>
            <a:chExt cx="791759" cy="481659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1759" cy="4816592"/>
            </a:xfrm>
            <a:custGeom>
              <a:avLst/>
              <a:gdLst/>
              <a:ahLst/>
              <a:cxnLst/>
              <a:rect r="r" b="b" t="t" l="l"/>
              <a:pathLst>
                <a:path h="4816592" w="791759">
                  <a:moveTo>
                    <a:pt x="0" y="0"/>
                  </a:moveTo>
                  <a:lnTo>
                    <a:pt x="791759" y="0"/>
                  </a:lnTo>
                  <a:lnTo>
                    <a:pt x="791759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23825"/>
              <a:ext cx="791759" cy="4940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4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0" y="3983261"/>
            <a:ext cx="18288000" cy="3637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1"/>
              </a:lnSpc>
            </a:pPr>
            <a:r>
              <a:rPr lang="en-US" sz="33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2.9 Software Modeling Tools Used</a:t>
            </a:r>
          </a:p>
          <a:p>
            <a:pPr algn="l">
              <a:lnSpc>
                <a:spcPts val="4691"/>
              </a:lnSpc>
            </a:pPr>
            <a:r>
              <a:rPr lang="en-US" sz="33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Tkinter – For GUI design and interaction.</a:t>
            </a:r>
          </a:p>
          <a:p>
            <a:pPr algn="l">
              <a:lnSpc>
                <a:spcPts val="4691"/>
              </a:lnSpc>
            </a:pPr>
            <a:r>
              <a:rPr lang="en-US" sz="33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XML ElementTree – For parsing Nessus XML files.</a:t>
            </a:r>
          </a:p>
          <a:p>
            <a:pPr algn="l">
              <a:lnSpc>
                <a:spcPts val="4691"/>
              </a:lnSpc>
            </a:pPr>
            <a:r>
              <a:rPr lang="en-US" sz="33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Requests Library – For interacting with the Groq API.</a:t>
            </a:r>
          </a:p>
          <a:p>
            <a:pPr algn="l">
              <a:lnSpc>
                <a:spcPts val="4691"/>
              </a:lnSpc>
            </a:pPr>
            <a:r>
              <a:rPr lang="en-US" sz="3399">
                <a:solidFill>
                  <a:srgbClr val="ECE2DA"/>
                </a:solidFill>
                <a:latin typeface="29LT Bukra"/>
                <a:ea typeface="29LT Bukra"/>
                <a:cs typeface="29LT Bukra"/>
                <a:sym typeface="29LT Bukra"/>
              </a:rPr>
              <a:t>Threading Module – For asynchronous API calls without freezing the UI.</a:t>
            </a:r>
          </a:p>
          <a:p>
            <a:pPr algn="r" rtl="true">
              <a:lnSpc>
                <a:spcPts val="4691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0" y="7086978"/>
            <a:ext cx="18288000" cy="3637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2"/>
              </a:lnSpc>
            </a:pPr>
            <a:r>
              <a:rPr lang="en-US" sz="3400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2.10 Specifications That Distinguish This Software</a:t>
            </a:r>
          </a:p>
          <a:p>
            <a:pPr algn="l">
              <a:lnSpc>
                <a:spcPts val="4692"/>
              </a:lnSpc>
            </a:pPr>
            <a:r>
              <a:rPr lang="en-US" sz="3400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Integrates vulnerability scanning with AI-powered remediation suggestions.</a:t>
            </a:r>
          </a:p>
          <a:p>
            <a:pPr algn="l">
              <a:lnSpc>
                <a:spcPts val="4692"/>
              </a:lnSpc>
            </a:pPr>
            <a:r>
              <a:rPr lang="en-US" sz="3400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Tailors responses to the operating system context.</a:t>
            </a:r>
          </a:p>
          <a:p>
            <a:pPr algn="l">
              <a:lnSpc>
                <a:spcPts val="4692"/>
              </a:lnSpc>
            </a:pPr>
            <a:r>
              <a:rPr lang="en-US" sz="3400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Provides exportable, readable output.</a:t>
            </a:r>
          </a:p>
          <a:p>
            <a:pPr algn="l">
              <a:lnSpc>
                <a:spcPts val="4692"/>
              </a:lnSpc>
            </a:pPr>
            <a:r>
              <a:rPr lang="en-US" sz="3400">
                <a:solidFill>
                  <a:srgbClr val="303030"/>
                </a:solidFill>
                <a:latin typeface="29LT Bukra"/>
                <a:ea typeface="29LT Bukra"/>
                <a:cs typeface="29LT Bukra"/>
                <a:sym typeface="29LT Bukra"/>
              </a:rPr>
              <a:t>Lightweight and standalone with no external dependencies beyond Python.</a:t>
            </a:r>
          </a:p>
          <a:p>
            <a:pPr algn="l">
              <a:lnSpc>
                <a:spcPts val="4692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DAGnUciBc_Q</dc:identifier>
  <dcterms:modified xsi:type="dcterms:W3CDTF">2011-08-01T06:04:30Z</dcterms:modified>
  <cp:revision>1</cp:revision>
  <dc:title>مشروع</dc:title>
</cp:coreProperties>
</file>

<file path=docProps/thumbnail.jpeg>
</file>